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88" r:id="rId3"/>
    <p:sldId id="264" r:id="rId4"/>
    <p:sldId id="289" r:id="rId5"/>
    <p:sldId id="282" r:id="rId6"/>
    <p:sldId id="283" r:id="rId7"/>
    <p:sldId id="284" r:id="rId8"/>
    <p:sldId id="285" r:id="rId9"/>
    <p:sldId id="286" r:id="rId10"/>
    <p:sldId id="287" r:id="rId11"/>
    <p:sldId id="267" r:id="rId12"/>
    <p:sldId id="263" r:id="rId13"/>
    <p:sldId id="28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7FC1F1-0C2D-8447-BD93-65A318CBAE31}" v="622" dt="2021-10-07T12:13:44.5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67"/>
    <p:restoredTop sz="68207"/>
  </p:normalViewPr>
  <p:slideViewPr>
    <p:cSldViewPr snapToGrid="0" snapToObjects="1">
      <p:cViewPr varScale="1">
        <p:scale>
          <a:sx n="107" d="100"/>
          <a:sy n="107" d="100"/>
        </p:scale>
        <p:origin x="298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13B71F-4599-B94D-B22A-99F8BA066C2D}" type="datetimeFigureOut">
              <a:rPr lang="en-DK" smtClean="0"/>
              <a:t>13/10/2021</a:t>
            </a:fld>
            <a:endParaRPr lang="en-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548EA-2B27-5642-90C6-068CA3D46908}" type="slidenum">
              <a:rPr lang="en-DK" smtClean="0"/>
              <a:t>‹#›</a:t>
            </a:fld>
            <a:endParaRPr lang="en-DK"/>
          </a:p>
        </p:txBody>
      </p:sp>
    </p:spTree>
    <p:extLst>
      <p:ext uri="{BB962C8B-B14F-4D97-AF65-F5344CB8AC3E}">
        <p14:creationId xmlns:p14="http://schemas.microsoft.com/office/powerpoint/2010/main" val="28100249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earchsoftwarequality.techtarget.com/definition/iterativ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96F548EA-2B27-5642-90C6-068CA3D46908}" type="slidenum">
              <a:rPr lang="en-DK" smtClean="0"/>
              <a:t>1</a:t>
            </a:fld>
            <a:endParaRPr lang="en-DK"/>
          </a:p>
        </p:txBody>
      </p:sp>
    </p:spTree>
    <p:extLst>
      <p:ext uri="{BB962C8B-B14F-4D97-AF65-F5344CB8AC3E}">
        <p14:creationId xmlns:p14="http://schemas.microsoft.com/office/powerpoint/2010/main" val="1796539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K" dirty="0"/>
              <a:t>Gestalt principles:</a:t>
            </a:r>
          </a:p>
          <a:p>
            <a:r>
              <a:rPr lang="en-DK" dirty="0"/>
              <a:t>Symmetry: We coorperated symmetry all over our webpage by placing our element right.</a:t>
            </a:r>
          </a:p>
          <a:p>
            <a:r>
              <a:rPr lang="en-GB" dirty="0"/>
              <a:t>S</a:t>
            </a:r>
            <a:r>
              <a:rPr lang="en-DK" dirty="0"/>
              <a:t>imilarity: We used similarity to relate our different content and elements together </a:t>
            </a:r>
          </a:p>
          <a:p>
            <a:r>
              <a:rPr lang="en-DK" dirty="0"/>
              <a:t>Proximity: Group of things, that clearly belongs, but has seperated features.</a:t>
            </a:r>
          </a:p>
          <a:p>
            <a:r>
              <a:rPr lang="en-DK" dirty="0"/>
              <a:t>Continuity: Same design and functionality all around our webpage</a:t>
            </a:r>
          </a:p>
          <a:p>
            <a:pPr marL="0" marR="0" lvl="0" indent="0" algn="l" defTabSz="914400" rtl="0" eaLnBrk="1" fontAlgn="auto" latinLnBrk="0" hangingPunct="1">
              <a:lnSpc>
                <a:spcPct val="100000"/>
              </a:lnSpc>
              <a:spcBef>
                <a:spcPts val="0"/>
              </a:spcBef>
              <a:spcAft>
                <a:spcPts val="0"/>
              </a:spcAft>
              <a:buClrTx/>
              <a:buSzTx/>
              <a:buFontTx/>
              <a:buNone/>
              <a:tabLst/>
              <a:defRPr/>
            </a:pPr>
            <a:r>
              <a:rPr lang="en-DK" dirty="0"/>
              <a:t>Focal point: Focus on the shopping basket by seperating this in colors</a:t>
            </a:r>
          </a:p>
          <a:p>
            <a:endParaRPr lang="en-DK" dirty="0"/>
          </a:p>
        </p:txBody>
      </p:sp>
      <p:sp>
        <p:nvSpPr>
          <p:cNvPr id="4" name="Slide Number Placeholder 3"/>
          <p:cNvSpPr>
            <a:spLocks noGrp="1"/>
          </p:cNvSpPr>
          <p:nvPr>
            <p:ph type="sldNum" sz="quarter" idx="5"/>
          </p:nvPr>
        </p:nvSpPr>
        <p:spPr/>
        <p:txBody>
          <a:bodyPr/>
          <a:lstStyle/>
          <a:p>
            <a:fld id="{96F548EA-2B27-5642-90C6-068CA3D46908}" type="slidenum">
              <a:rPr lang="en-DK" smtClean="0"/>
              <a:t>2</a:t>
            </a:fld>
            <a:endParaRPr lang="en-DK"/>
          </a:p>
        </p:txBody>
      </p:sp>
    </p:spTree>
    <p:extLst>
      <p:ext uri="{BB962C8B-B14F-4D97-AF65-F5344CB8AC3E}">
        <p14:creationId xmlns:p14="http://schemas.microsoft.com/office/powerpoint/2010/main" val="3032581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u="none" strike="noStrike" kern="1200" dirty="0">
                <a:solidFill>
                  <a:schemeClr val="tx1"/>
                </a:solidFill>
                <a:effectLst/>
                <a:latin typeface="+mn-lt"/>
                <a:ea typeface="+mn-ea"/>
                <a:cs typeface="+mn-cs"/>
              </a:rPr>
              <a:t>Nielsen and </a:t>
            </a:r>
            <a:r>
              <a:rPr lang="en-GB" sz="1200" b="1" i="0" u="none" strike="noStrike" kern="1200" dirty="0" err="1">
                <a:solidFill>
                  <a:schemeClr val="tx1"/>
                </a:solidFill>
                <a:effectLst/>
                <a:latin typeface="+mn-lt"/>
                <a:ea typeface="+mn-ea"/>
                <a:cs typeface="+mn-cs"/>
              </a:rPr>
              <a:t>Molich's</a:t>
            </a:r>
            <a:r>
              <a:rPr lang="en-GB" sz="1200" b="1" i="0" u="none" strike="noStrike" kern="1200" dirty="0">
                <a:solidFill>
                  <a:schemeClr val="tx1"/>
                </a:solidFill>
                <a:effectLst/>
                <a:latin typeface="+mn-lt"/>
                <a:ea typeface="+mn-ea"/>
                <a:cs typeface="+mn-cs"/>
              </a:rPr>
              <a:t> 10 User Interface Design Guidelines</a:t>
            </a:r>
            <a:endParaRPr lang="en-DK" dirty="0"/>
          </a:p>
          <a:p>
            <a:r>
              <a:rPr lang="en-DK" dirty="0"/>
              <a:t>Link: </a:t>
            </a:r>
            <a:r>
              <a:rPr lang="en-GB" dirty="0"/>
              <a:t>https://</a:t>
            </a:r>
            <a:r>
              <a:rPr lang="en-GB" dirty="0" err="1"/>
              <a:t>www.interaction-design.org</a:t>
            </a:r>
            <a:r>
              <a:rPr lang="en-GB" dirty="0"/>
              <a:t>/literature/article/user-interface-design-guidelines-10-rules-of-thumb</a:t>
            </a:r>
          </a:p>
          <a:p>
            <a:endParaRPr lang="en-GB"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CLEAN AND FUNCTIONAL DESIGN: </a:t>
            </a:r>
            <a:r>
              <a:rPr lang="en-GB" sz="1200" kern="1200" dirty="0">
                <a:solidFill>
                  <a:schemeClr val="tx1"/>
                </a:solidFill>
                <a:effectLst/>
                <a:latin typeface="+mn-lt"/>
                <a:ea typeface="+mn-ea"/>
                <a:cs typeface="+mn-cs"/>
              </a:rPr>
              <a:t>All unnecessary information competes for the user's limited attentional resources, which could inhibit user’s memory retrieval of relevant information. Therefore, the display must be reduced to only the necessary components for the current tasks, whilst providing clearly visible and unambiguous means of navigating to other content. </a:t>
            </a:r>
          </a:p>
          <a:p>
            <a:endParaRPr lang="en-GB" dirty="0"/>
          </a:p>
          <a:p>
            <a:r>
              <a:rPr lang="en-GB" dirty="0"/>
              <a:t>2. VISUAL APPEALING – same explanation as point 1, but also our customized chooses of really visual appealing pictures all over our webpage. </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3. EASY TO NAVIGATE: </a:t>
            </a:r>
            <a:r>
              <a:rPr lang="en-GB" sz="1200" kern="1200" dirty="0">
                <a:solidFill>
                  <a:schemeClr val="tx1"/>
                </a:solidFill>
                <a:effectLst/>
                <a:latin typeface="+mn-lt"/>
                <a:ea typeface="+mn-ea"/>
                <a:cs typeface="+mn-cs"/>
              </a:rPr>
              <a:t>With increased use comes the demand for less interactions that allow faster navigation. This can be achieved by using abbreviations, function keys, hidden commands and macro facilities. Users should be able to customize or tailor the interface to suit their needs so that frequent actions can be achieved through more convenient means.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Offer users a digital space where backward steps are possible, including undoing and redoing previous actions – this is a key element on our webpage. Its possible to go back and fourth between our webpages and not lose focus, because our different webpage design are very similar.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4. </a:t>
            </a:r>
            <a:r>
              <a:rPr lang="en-GB" sz="1200" b="1" kern="1200" dirty="0">
                <a:solidFill>
                  <a:schemeClr val="tx1"/>
                </a:solidFill>
                <a:effectLst/>
                <a:latin typeface="+mn-lt"/>
                <a:ea typeface="+mn-ea"/>
                <a:cs typeface="+mn-cs"/>
              </a:rPr>
              <a:t>CONSISTENCY AND STANDARDS BETWEEN WEBPAGES: </a:t>
            </a:r>
            <a:r>
              <a:rPr lang="en-GB" sz="1200" kern="1200" dirty="0">
                <a:solidFill>
                  <a:schemeClr val="tx1"/>
                </a:solidFill>
                <a:effectLst/>
                <a:latin typeface="+mn-lt"/>
                <a:ea typeface="+mn-ea"/>
                <a:cs typeface="+mn-cs"/>
              </a:rPr>
              <a:t>Interface designers should ensure that both the graphic elements and terminology are maintained across similar platforms. For example, an icon that represents one category or concept should not represent a different concept when used on a different screen.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5. NOT SPECIFIC HEURISTICS POINT, but adds overall UX level and takes elements from different HEURISTICS principle.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 point was to create a kind of community, where people could make a profile. Then they would be apple to earn point by how “ Green ” they acted. Some </a:t>
            </a:r>
            <a:r>
              <a:rPr lang="en-GB" sz="1200" kern="1200" dirty="0" err="1">
                <a:solidFill>
                  <a:schemeClr val="tx1"/>
                </a:solidFill>
                <a:effectLst/>
                <a:latin typeface="+mn-lt"/>
                <a:ea typeface="+mn-ea"/>
                <a:cs typeface="+mn-cs"/>
              </a:rPr>
              <a:t>mealplans</a:t>
            </a:r>
            <a:r>
              <a:rPr lang="en-GB" sz="1200" kern="1200" dirty="0">
                <a:solidFill>
                  <a:schemeClr val="tx1"/>
                </a:solidFill>
                <a:effectLst/>
                <a:latin typeface="+mn-lt"/>
                <a:ea typeface="+mn-ea"/>
                <a:cs typeface="+mn-cs"/>
              </a:rPr>
              <a:t> ( No meat etc. ) would bring them a higher score and this would bring the customer a “ feeling good “ vibe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 ultimately leading us to the goal of hitting a more green world.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6. ERROR PREVENTING AND SECURITY: Whenever possible, design systems so that potential errors are kept to a minimum. Users do not like being called upon to detect and remedy problems, which may on </a:t>
            </a:r>
          </a:p>
          <a:p>
            <a:r>
              <a:rPr lang="en-GB" sz="1200" kern="1200" dirty="0">
                <a:solidFill>
                  <a:schemeClr val="tx1"/>
                </a:solidFill>
                <a:effectLst/>
                <a:latin typeface="+mn-lt"/>
                <a:ea typeface="+mn-ea"/>
                <a:cs typeface="+mn-cs"/>
              </a:rPr>
              <a:t>occasion be beyond their level of expertise. Eliminating or flagging actions that may result in errors are two possible means of achieving error prevention. </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endParaRPr lang="en-GB" dirty="0"/>
          </a:p>
          <a:p>
            <a:endParaRPr lang="en-DK" dirty="0"/>
          </a:p>
          <a:p>
            <a:endParaRPr lang="en-DK" dirty="0"/>
          </a:p>
        </p:txBody>
      </p:sp>
      <p:sp>
        <p:nvSpPr>
          <p:cNvPr id="4" name="Slide Number Placeholder 3"/>
          <p:cNvSpPr>
            <a:spLocks noGrp="1"/>
          </p:cNvSpPr>
          <p:nvPr>
            <p:ph type="sldNum" sz="quarter" idx="5"/>
          </p:nvPr>
        </p:nvSpPr>
        <p:spPr/>
        <p:txBody>
          <a:bodyPr/>
          <a:lstStyle/>
          <a:p>
            <a:fld id="{96F548EA-2B27-5642-90C6-068CA3D46908}" type="slidenum">
              <a:rPr lang="en-DK" smtClean="0"/>
              <a:t>3</a:t>
            </a:fld>
            <a:endParaRPr lang="en-DK"/>
          </a:p>
        </p:txBody>
      </p:sp>
    </p:spTree>
    <p:extLst>
      <p:ext uri="{BB962C8B-B14F-4D97-AF65-F5344CB8AC3E}">
        <p14:creationId xmlns:p14="http://schemas.microsoft.com/office/powerpoint/2010/main" val="651373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u="none" strike="noStrike" kern="1200" dirty="0">
                <a:solidFill>
                  <a:schemeClr val="tx1"/>
                </a:solidFill>
                <a:effectLst/>
                <a:latin typeface="+mn-lt"/>
                <a:ea typeface="+mn-ea"/>
                <a:cs typeface="+mn-cs"/>
              </a:rPr>
              <a:t>Agile software development</a:t>
            </a:r>
            <a:r>
              <a:rPr lang="en-GB" sz="1200" b="0" i="0" u="none" strike="noStrike" kern="1200" dirty="0">
                <a:solidFill>
                  <a:schemeClr val="tx1"/>
                </a:solidFill>
                <a:effectLst/>
                <a:latin typeface="+mn-lt"/>
                <a:ea typeface="+mn-ea"/>
                <a:cs typeface="+mn-cs"/>
              </a:rPr>
              <a:t> is a term used to describe approaches to software development emphasizing incremental delivery, team collaboration, continual planning, and continual learning, instead of trying to deliver it all at once near the end.</a:t>
            </a:r>
          </a:p>
          <a:p>
            <a:r>
              <a:rPr lang="en-GB" sz="1200" b="0" i="0" u="none" strike="noStrike" kern="1200" dirty="0">
                <a:solidFill>
                  <a:schemeClr val="tx1"/>
                </a:solidFill>
                <a:effectLst/>
                <a:latin typeface="+mn-lt"/>
                <a:ea typeface="+mn-ea"/>
                <a:cs typeface="+mn-cs"/>
              </a:rPr>
              <a:t>Agile focuses on keeping the process lean and creating minimum viable products (MVPs) that go through a number of iterations before anything is final. Feedback is gathered and implemented continually and in all, it is a much more dynamic process where everyone is working together towards one goal.</a:t>
            </a:r>
          </a:p>
          <a:p>
            <a:endParaRPr lang="en-GB" sz="1200" b="0" i="0" u="none" strike="noStrike" kern="1200" dirty="0">
              <a:solidFill>
                <a:schemeClr val="tx1"/>
              </a:solidFill>
              <a:effectLst/>
              <a:latin typeface="+mn-lt"/>
              <a:ea typeface="+mn-ea"/>
              <a:cs typeface="+mn-cs"/>
            </a:endParaRPr>
          </a:p>
          <a:p>
            <a:r>
              <a:rPr lang="en-GB" sz="1200" b="1" i="0" u="none" strike="noStrike" kern="1200" dirty="0">
                <a:solidFill>
                  <a:schemeClr val="tx1"/>
                </a:solidFill>
                <a:effectLst/>
                <a:latin typeface="+mn-lt"/>
                <a:ea typeface="+mn-ea"/>
                <a:cs typeface="+mn-cs"/>
              </a:rPr>
              <a:t>Iterative development </a:t>
            </a:r>
            <a:r>
              <a:rPr lang="en-GB" sz="1200" b="0" i="0" u="none" strike="noStrike" kern="1200" dirty="0">
                <a:solidFill>
                  <a:schemeClr val="tx1"/>
                </a:solidFill>
                <a:effectLst/>
                <a:latin typeface="+mn-lt"/>
                <a:ea typeface="+mn-ea"/>
                <a:cs typeface="+mn-cs"/>
              </a:rPr>
              <a:t>is a way of breaking down the software development of a large application into smaller chunks. In </a:t>
            </a:r>
            <a:r>
              <a:rPr lang="en-GB" sz="1200" b="0" i="0" u="sng" kern="1200" dirty="0">
                <a:solidFill>
                  <a:schemeClr val="tx1"/>
                </a:solidFill>
                <a:effectLst/>
                <a:latin typeface="+mn-lt"/>
                <a:ea typeface="+mn-ea"/>
                <a:cs typeface="+mn-cs"/>
                <a:hlinkClick r:id="rId3"/>
              </a:rPr>
              <a:t>iterative</a:t>
            </a:r>
            <a:r>
              <a:rPr lang="en-GB" sz="1200" b="0" i="0" u="none" strike="noStrike" kern="1200" dirty="0">
                <a:solidFill>
                  <a:schemeClr val="tx1"/>
                </a:solidFill>
                <a:effectLst/>
                <a:latin typeface="+mn-lt"/>
                <a:ea typeface="+mn-ea"/>
                <a:cs typeface="+mn-cs"/>
              </a:rPr>
              <a:t> development,  feature code is designed, developed and tested in repeated cycles. With each iteration, additional features can be designed, developed and tested until there is a fully functional software application ready to be deployed to customers.</a:t>
            </a:r>
            <a:endParaRPr lang="en-DK" dirty="0"/>
          </a:p>
        </p:txBody>
      </p:sp>
      <p:sp>
        <p:nvSpPr>
          <p:cNvPr id="4" name="Slide Number Placeholder 3"/>
          <p:cNvSpPr>
            <a:spLocks noGrp="1"/>
          </p:cNvSpPr>
          <p:nvPr>
            <p:ph type="sldNum" sz="quarter" idx="5"/>
          </p:nvPr>
        </p:nvSpPr>
        <p:spPr/>
        <p:txBody>
          <a:bodyPr/>
          <a:lstStyle/>
          <a:p>
            <a:fld id="{96F548EA-2B27-5642-90C6-068CA3D46908}" type="slidenum">
              <a:rPr lang="en-DK" smtClean="0"/>
              <a:t>4</a:t>
            </a:fld>
            <a:endParaRPr lang="en-DK"/>
          </a:p>
        </p:txBody>
      </p:sp>
    </p:spTree>
    <p:extLst>
      <p:ext uri="{BB962C8B-B14F-4D97-AF65-F5344CB8AC3E}">
        <p14:creationId xmlns:p14="http://schemas.microsoft.com/office/powerpoint/2010/main" val="20285755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96F548EA-2B27-5642-90C6-068CA3D46908}" type="slidenum">
              <a:rPr lang="en-DK" smtClean="0"/>
              <a:t>6</a:t>
            </a:fld>
            <a:endParaRPr lang="en-DK"/>
          </a:p>
        </p:txBody>
      </p:sp>
    </p:spTree>
    <p:extLst>
      <p:ext uri="{BB962C8B-B14F-4D97-AF65-F5344CB8AC3E}">
        <p14:creationId xmlns:p14="http://schemas.microsoft.com/office/powerpoint/2010/main" val="1303987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96F548EA-2B27-5642-90C6-068CA3D46908}" type="slidenum">
              <a:rPr lang="en-DK" smtClean="0"/>
              <a:t>12</a:t>
            </a:fld>
            <a:endParaRPr lang="en-DK"/>
          </a:p>
        </p:txBody>
      </p:sp>
    </p:spTree>
    <p:extLst>
      <p:ext uri="{BB962C8B-B14F-4D97-AF65-F5344CB8AC3E}">
        <p14:creationId xmlns:p14="http://schemas.microsoft.com/office/powerpoint/2010/main" val="11968907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GB"/>
              <a:t>Click to edit Master title style</a:t>
            </a:r>
            <a:endParaRPr lang="en-US"/>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10/13/21</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GB"/>
              <a:t>Click to edit Master title style</a:t>
            </a:r>
            <a:endParaRPr lang="en-US"/>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10/13/21</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GB"/>
              <a:t>Click to edit Master title style</a:t>
            </a:r>
            <a:endParaRPr lang="en-US"/>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10/13/21</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GB"/>
              <a:t>Click to edit Master title style</a:t>
            </a:r>
            <a:endParaRPr lang="en-US"/>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10/13/21</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GB"/>
              <a:t>Click to edit Master title style</a:t>
            </a:r>
            <a:endParaRPr lang="en-US"/>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GB"/>
              <a:t>Click to edit Master title style</a:t>
            </a:r>
            <a:endParaRPr lang="en-US"/>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dirty="0"/>
              <a:t>10/13/21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GB"/>
              <a:t>Click to edit Master title style</a:t>
            </a:r>
            <a:endParaRPr lang="en-US"/>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10/13/21</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dirty="0"/>
              <a:t>10/13/21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GB"/>
              <a:t>Click to edit Master title style</a:t>
            </a:r>
            <a:endParaRPr lang="en-US"/>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10/13/21</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858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722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48A87A34-81AB-432B-8DAE-1953F412C126}" type="datetimeFigureOut">
              <a:rPr lang="en-US" dirty="0"/>
              <a:t>10/13/21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GB"/>
              <a:t>Click to edit Master title style</a:t>
            </a:r>
            <a:endParaRPr lang="en-US"/>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48A87A34-81AB-432B-8DAE-1953F412C126}" type="datetimeFigureOut">
              <a:rPr lang="en-US" dirty="0"/>
              <a:t>10/13/21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48A87A34-81AB-432B-8DAE-1953F412C126}" type="datetimeFigureOut">
              <a:rPr lang="en-US" dirty="0"/>
              <a:t>10/13/21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10/13/21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GB"/>
              <a:t>Click to edit Master title style</a:t>
            </a:r>
            <a:endParaRPr lang="en-US"/>
          </a:p>
        </p:txBody>
      </p:sp>
      <p:sp>
        <p:nvSpPr>
          <p:cNvPr id="3" name="Content Placeholder 2"/>
          <p:cNvSpPr>
            <a:spLocks noGrp="1"/>
          </p:cNvSpPr>
          <p:nvPr>
            <p:ph idx="1"/>
          </p:nvPr>
        </p:nvSpPr>
        <p:spPr>
          <a:xfrm>
            <a:off x="4995582" y="746759"/>
            <a:ext cx="6510618" cy="5471925"/>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10/13/21</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hyperlink" Target="https://gogreener.herokuapp.com/" TargetMode="External"/><Relationship Id="rId5" Type="http://schemas.openxmlformats.org/officeDocument/2006/relationships/image" Target="../media/image3.jpeg"/><Relationship Id="rId4" Type="http://schemas.openxmlformats.org/officeDocument/2006/relationships/hyperlink" Target="http://localhost:8080/"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9"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4">
            <a:alphaModFix amt="30000"/>
          </a:blip>
          <a:srcRect t="3441" b="12290"/>
          <a:stretch/>
        </p:blipFill>
        <p:spPr>
          <a:xfrm>
            <a:off x="20" y="-30442"/>
            <a:ext cx="12191980" cy="6857990"/>
          </a:xfrm>
          <a:prstGeom prst="rect">
            <a:avLst/>
          </a:prstGeom>
        </p:spPr>
      </p:pic>
      <p:sp>
        <p:nvSpPr>
          <p:cNvPr id="4" name="Title 3">
            <a:extLst>
              <a:ext uri="{FF2B5EF4-FFF2-40B4-BE49-F238E27FC236}">
                <a16:creationId xmlns:a16="http://schemas.microsoft.com/office/drawing/2014/main" id="{B2642914-32C2-A54D-BC47-A8125E600B33}"/>
              </a:ext>
            </a:extLst>
          </p:cNvPr>
          <p:cNvSpPr>
            <a:spLocks noGrp="1"/>
          </p:cNvSpPr>
          <p:nvPr>
            <p:ph type="title"/>
          </p:nvPr>
        </p:nvSpPr>
        <p:spPr>
          <a:xfrm>
            <a:off x="2720340" y="206356"/>
            <a:ext cx="6515101" cy="1028737"/>
          </a:xfrm>
        </p:spPr>
        <p:txBody>
          <a:bodyPr vert="horz" lIns="91440" tIns="45720" rIns="91440" bIns="45720" rtlCol="0" anchor="ctr">
            <a:normAutofit/>
          </a:bodyPr>
          <a:lstStyle/>
          <a:p>
            <a:r>
              <a:rPr lang="en-US" dirty="0"/>
              <a:t>User interface project</a:t>
            </a:r>
          </a:p>
        </p:txBody>
      </p:sp>
      <p:sp>
        <p:nvSpPr>
          <p:cNvPr id="6" name="TextBox 5">
            <a:extLst>
              <a:ext uri="{FF2B5EF4-FFF2-40B4-BE49-F238E27FC236}">
                <a16:creationId xmlns:a16="http://schemas.microsoft.com/office/drawing/2014/main" id="{EAF1D358-49D5-F44B-A31C-358FDA9FFEBB}"/>
              </a:ext>
            </a:extLst>
          </p:cNvPr>
          <p:cNvSpPr txBox="1"/>
          <p:nvPr/>
        </p:nvSpPr>
        <p:spPr>
          <a:xfrm>
            <a:off x="3152775" y="1647806"/>
            <a:ext cx="5886450" cy="453557"/>
          </a:xfrm>
          <a:prstGeom prst="rect">
            <a:avLst/>
          </a:prstGeom>
        </p:spPr>
        <p:txBody>
          <a:bodyPr vert="horz" lIns="91440" tIns="45720" rIns="91440" bIns="45720" rtlCol="0">
            <a:noAutofit/>
          </a:bodyPr>
          <a:lstStyle/>
          <a:p>
            <a:pPr marL="57150" defTabSz="914400">
              <a:lnSpc>
                <a:spcPct val="90000"/>
              </a:lnSpc>
              <a:spcAft>
                <a:spcPts val="600"/>
              </a:spcAft>
            </a:pPr>
            <a:r>
              <a:rPr lang="en-US" sz="2400" dirty="0"/>
              <a:t>The name of our project is </a:t>
            </a:r>
            <a:r>
              <a:rPr lang="en-US" sz="2400" b="1" dirty="0"/>
              <a:t>Go Green</a:t>
            </a:r>
            <a:r>
              <a:rPr lang="en-US" sz="2400" dirty="0"/>
              <a:t>.</a:t>
            </a:r>
          </a:p>
        </p:txBody>
      </p:sp>
      <p:sp>
        <p:nvSpPr>
          <p:cNvPr id="8" name="TextBox 7">
            <a:extLst>
              <a:ext uri="{FF2B5EF4-FFF2-40B4-BE49-F238E27FC236}">
                <a16:creationId xmlns:a16="http://schemas.microsoft.com/office/drawing/2014/main" id="{76B4D88A-49C4-D042-878F-867CE80382EC}"/>
              </a:ext>
            </a:extLst>
          </p:cNvPr>
          <p:cNvSpPr txBox="1"/>
          <p:nvPr/>
        </p:nvSpPr>
        <p:spPr>
          <a:xfrm>
            <a:off x="3634083" y="2439788"/>
            <a:ext cx="4687614" cy="2031325"/>
          </a:xfrm>
          <a:prstGeom prst="rect">
            <a:avLst/>
          </a:prstGeom>
          <a:noFill/>
        </p:spPr>
        <p:txBody>
          <a:bodyPr wrap="square" rtlCol="0">
            <a:spAutoFit/>
          </a:bodyPr>
          <a:lstStyle/>
          <a:p>
            <a:pPr algn="ctr"/>
            <a:r>
              <a:rPr lang="en-US"/>
              <a:t>The idea.</a:t>
            </a:r>
          </a:p>
          <a:p>
            <a:pPr algn="ctr"/>
            <a:endParaRPr lang="en-US" b="1" u="sng"/>
          </a:p>
          <a:p>
            <a:pPr algn="ctr"/>
            <a:r>
              <a:rPr lang="en-US"/>
              <a:t>“Making a website to help people go green by selling healthy meal plans to consumers, that minimizes food waste by informing retailers about customer future purchase “.</a:t>
            </a:r>
            <a:endParaRPr lang="en-DK"/>
          </a:p>
        </p:txBody>
      </p:sp>
      <p:sp>
        <p:nvSpPr>
          <p:cNvPr id="2" name="TextBox 1">
            <a:extLst>
              <a:ext uri="{FF2B5EF4-FFF2-40B4-BE49-F238E27FC236}">
                <a16:creationId xmlns:a16="http://schemas.microsoft.com/office/drawing/2014/main" id="{37E3803B-12C3-E94F-9E55-414A61A1FBEB}"/>
              </a:ext>
            </a:extLst>
          </p:cNvPr>
          <p:cNvSpPr txBox="1"/>
          <p:nvPr/>
        </p:nvSpPr>
        <p:spPr>
          <a:xfrm>
            <a:off x="4148381" y="5751592"/>
            <a:ext cx="4084320" cy="369332"/>
          </a:xfrm>
          <a:prstGeom prst="rect">
            <a:avLst/>
          </a:prstGeom>
          <a:noFill/>
        </p:spPr>
        <p:txBody>
          <a:bodyPr wrap="square" rtlCol="0">
            <a:spAutoFit/>
          </a:bodyPr>
          <a:lstStyle/>
          <a:p>
            <a:r>
              <a:rPr lang="en-DK" dirty="0"/>
              <a:t>By Christopher, Jeffrey and Jeppe</a:t>
            </a:r>
          </a:p>
        </p:txBody>
      </p:sp>
    </p:spTree>
    <p:extLst>
      <p:ext uri="{BB962C8B-B14F-4D97-AF65-F5344CB8AC3E}">
        <p14:creationId xmlns:p14="http://schemas.microsoft.com/office/powerpoint/2010/main" val="9705965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3">
            <a:alphaModFix amt="30000"/>
          </a:blip>
          <a:srcRect t="3441" b="12290"/>
          <a:stretch/>
        </p:blipFill>
        <p:spPr>
          <a:xfrm>
            <a:off x="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785812" y="700975"/>
            <a:ext cx="3529013" cy="740476"/>
          </a:xfrm>
          <a:prstGeom prst="rect">
            <a:avLst/>
          </a:prstGeom>
        </p:spPr>
        <p:txBody>
          <a:bodyPr vert="horz" lIns="91440" tIns="45720" rIns="91440" bIns="45720" rtlCol="0">
            <a:normAutofit/>
          </a:bodyPr>
          <a:lstStyle/>
          <a:p>
            <a:pPr marL="57150" defTabSz="914400">
              <a:lnSpc>
                <a:spcPct val="90000"/>
              </a:lnSpc>
              <a:spcAft>
                <a:spcPts val="600"/>
              </a:spcAft>
            </a:pPr>
            <a:r>
              <a:rPr lang="en-US" sz="2000" dirty="0"/>
              <a:t>Feedback</a:t>
            </a:r>
          </a:p>
        </p:txBody>
      </p:sp>
      <p:sp>
        <p:nvSpPr>
          <p:cNvPr id="9" name="TextBox 8">
            <a:extLst>
              <a:ext uri="{FF2B5EF4-FFF2-40B4-BE49-F238E27FC236}">
                <a16:creationId xmlns:a16="http://schemas.microsoft.com/office/drawing/2014/main" id="{602429A9-AB7A-C84F-8810-4B7C4F5C7784}"/>
              </a:ext>
            </a:extLst>
          </p:cNvPr>
          <p:cNvSpPr txBox="1"/>
          <p:nvPr/>
        </p:nvSpPr>
        <p:spPr>
          <a:xfrm>
            <a:off x="998765" y="1564401"/>
            <a:ext cx="5767756" cy="2031325"/>
          </a:xfrm>
          <a:prstGeom prst="rect">
            <a:avLst/>
          </a:prstGeom>
          <a:noFill/>
        </p:spPr>
        <p:txBody>
          <a:bodyPr wrap="square" rtlCol="0">
            <a:spAutoFit/>
          </a:bodyPr>
          <a:lstStyle/>
          <a:p>
            <a:pPr marL="285750" indent="-285750">
              <a:buFont typeface="Arial" panose="020B0604020202020204" pitchFamily="34" charset="0"/>
              <a:buChar char="•"/>
            </a:pPr>
            <a:r>
              <a:rPr lang="en-GB" dirty="0"/>
              <a:t>Follow up on iteration</a:t>
            </a:r>
          </a:p>
          <a:p>
            <a:r>
              <a:rPr lang="en-GB" dirty="0"/>
              <a:t> </a:t>
            </a:r>
          </a:p>
          <a:p>
            <a:pPr marL="285750" indent="-285750">
              <a:buFont typeface="Wingdings" pitchFamily="2" charset="2"/>
              <a:buChar char="Ø"/>
            </a:pPr>
            <a:r>
              <a:rPr lang="en-GB" dirty="0"/>
              <a:t>Did we reach our goal in this iteration?</a:t>
            </a:r>
          </a:p>
          <a:p>
            <a:pPr marL="285750" indent="-285750">
              <a:buFont typeface="Wingdings" pitchFamily="2" charset="2"/>
              <a:buChar char="Ø"/>
            </a:pPr>
            <a:r>
              <a:rPr lang="en-GB" dirty="0"/>
              <a:t>Did the tests pass?</a:t>
            </a:r>
          </a:p>
          <a:p>
            <a:pPr marL="285750" indent="-285750">
              <a:buFont typeface="Wingdings" pitchFamily="2" charset="2"/>
              <a:buChar char="Ø"/>
            </a:pPr>
            <a:r>
              <a:rPr lang="en-GB" dirty="0"/>
              <a:t>Was the process realistic?</a:t>
            </a:r>
          </a:p>
          <a:p>
            <a:pPr marL="285750" indent="-285750">
              <a:buFont typeface="Wingdings" pitchFamily="2" charset="2"/>
              <a:buChar char="Ø"/>
            </a:pPr>
            <a:endParaRPr lang="en-GB" dirty="0"/>
          </a:p>
          <a:p>
            <a:pPr marL="285750" indent="-285750">
              <a:buFont typeface="Arial" panose="020B0604020202020204" pitchFamily="34" charset="0"/>
              <a:buChar char="•"/>
            </a:pPr>
            <a:endParaRPr lang="en-DK" dirty="0"/>
          </a:p>
        </p:txBody>
      </p:sp>
    </p:spTree>
    <p:extLst>
      <p:ext uri="{BB962C8B-B14F-4D97-AF65-F5344CB8AC3E}">
        <p14:creationId xmlns:p14="http://schemas.microsoft.com/office/powerpoint/2010/main" val="2272867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3">
            <a:alphaModFix amt="30000"/>
          </a:blip>
          <a:srcRect t="3441" b="12290"/>
          <a:stretch/>
        </p:blipFill>
        <p:spPr>
          <a:xfrm>
            <a:off x="2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685800" y="2194560"/>
            <a:ext cx="10820400" cy="4024125"/>
          </a:xfrm>
          <a:prstGeom prst="rect">
            <a:avLst/>
          </a:prstGeom>
        </p:spPr>
        <p:txBody>
          <a:bodyPr vert="horz" lIns="91440" tIns="45720" rIns="91440" bIns="45720" rtlCol="0">
            <a:normAutofit/>
          </a:bodyPr>
          <a:lstStyle/>
          <a:p>
            <a:pPr marL="285750" indent="-228600" defTabSz="914400">
              <a:lnSpc>
                <a:spcPct val="90000"/>
              </a:lnSpc>
              <a:spcAft>
                <a:spcPts val="600"/>
              </a:spcAft>
              <a:buFont typeface="Arial" panose="020B0604020202020204" pitchFamily="34" charset="0"/>
              <a:buChar char="•"/>
            </a:pPr>
            <a:endParaRPr lang="en-US"/>
          </a:p>
        </p:txBody>
      </p:sp>
      <p:sp>
        <p:nvSpPr>
          <p:cNvPr id="3" name="TextBox 2">
            <a:extLst>
              <a:ext uri="{FF2B5EF4-FFF2-40B4-BE49-F238E27FC236}">
                <a16:creationId xmlns:a16="http://schemas.microsoft.com/office/drawing/2014/main" id="{3FA64DBE-83DF-6B4D-B136-71CA85444141}"/>
              </a:ext>
            </a:extLst>
          </p:cNvPr>
          <p:cNvSpPr txBox="1"/>
          <p:nvPr/>
        </p:nvSpPr>
        <p:spPr>
          <a:xfrm>
            <a:off x="3497580" y="2529840"/>
            <a:ext cx="5410200" cy="707886"/>
          </a:xfrm>
          <a:prstGeom prst="rect">
            <a:avLst/>
          </a:prstGeom>
          <a:noFill/>
        </p:spPr>
        <p:txBody>
          <a:bodyPr wrap="square" rtlCol="0">
            <a:spAutoFit/>
          </a:bodyPr>
          <a:lstStyle/>
          <a:p>
            <a:r>
              <a:rPr lang="en-DK" sz="4000"/>
              <a:t>Thanks for watching!</a:t>
            </a:r>
          </a:p>
        </p:txBody>
      </p:sp>
    </p:spTree>
    <p:extLst>
      <p:ext uri="{BB962C8B-B14F-4D97-AF65-F5344CB8AC3E}">
        <p14:creationId xmlns:p14="http://schemas.microsoft.com/office/powerpoint/2010/main" val="2408299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hlinkClick r:id="rId4"/>
            <a:extLst>
              <a:ext uri="{FF2B5EF4-FFF2-40B4-BE49-F238E27FC236}">
                <a16:creationId xmlns:a16="http://schemas.microsoft.com/office/drawing/2014/main" id="{BB9858A4-95A5-4A16-8FF0-4E00E70847FA}"/>
              </a:ext>
            </a:extLst>
          </p:cNvPr>
          <p:cNvPicPr>
            <a:picLocks noChangeAspect="1"/>
          </p:cNvPicPr>
          <p:nvPr/>
        </p:nvPicPr>
        <p:blipFill rotWithShape="1">
          <a:blip r:embed="rId5">
            <a:alphaModFix amt="30000"/>
          </a:blip>
          <a:srcRect t="3441" b="12290"/>
          <a:stretch/>
        </p:blipFill>
        <p:spPr>
          <a:xfrm>
            <a:off x="2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685799" y="894397"/>
            <a:ext cx="4560571" cy="1014413"/>
          </a:xfrm>
          <a:prstGeom prst="rect">
            <a:avLst/>
          </a:prstGeom>
        </p:spPr>
        <p:txBody>
          <a:bodyPr vert="horz" lIns="91440" tIns="45720" rIns="91440" bIns="45720" rtlCol="0">
            <a:normAutofit/>
          </a:bodyPr>
          <a:lstStyle/>
          <a:p>
            <a:pPr marL="57150" defTabSz="914400">
              <a:lnSpc>
                <a:spcPct val="90000"/>
              </a:lnSpc>
              <a:spcAft>
                <a:spcPts val="600"/>
              </a:spcAft>
            </a:pPr>
            <a:r>
              <a:rPr lang="en-US" sz="2000" dirty="0"/>
              <a:t>The program - Lets see it!!!</a:t>
            </a:r>
          </a:p>
        </p:txBody>
      </p:sp>
      <p:sp>
        <p:nvSpPr>
          <p:cNvPr id="8" name="TextBox 7">
            <a:extLst>
              <a:ext uri="{FF2B5EF4-FFF2-40B4-BE49-F238E27FC236}">
                <a16:creationId xmlns:a16="http://schemas.microsoft.com/office/drawing/2014/main" id="{11FA0794-70EF-2244-BDFC-00BA35ACA578}"/>
              </a:ext>
            </a:extLst>
          </p:cNvPr>
          <p:cNvSpPr txBox="1"/>
          <p:nvPr/>
        </p:nvSpPr>
        <p:spPr>
          <a:xfrm>
            <a:off x="1232297" y="6303997"/>
            <a:ext cx="4338769" cy="369332"/>
          </a:xfrm>
          <a:prstGeom prst="rect">
            <a:avLst/>
          </a:prstGeom>
          <a:noFill/>
        </p:spPr>
        <p:txBody>
          <a:bodyPr wrap="square">
            <a:spAutoFit/>
          </a:bodyPr>
          <a:lstStyle/>
          <a:p>
            <a:r>
              <a:rPr lang="en-GB" dirty="0">
                <a:hlinkClick r:id="rId6" tooltip="https://gogreener.herokuapp.com/"/>
              </a:rPr>
              <a:t>https://gogreener.herokuapp.com/</a:t>
            </a:r>
            <a:endParaRPr lang="en-DK" dirty="0"/>
          </a:p>
        </p:txBody>
      </p:sp>
      <p:pic>
        <p:nvPicPr>
          <p:cNvPr id="3" name="Picture 2" descr="Graphical user interface, website&#10;&#10;Description automatically generated">
            <a:extLst>
              <a:ext uri="{FF2B5EF4-FFF2-40B4-BE49-F238E27FC236}">
                <a16:creationId xmlns:a16="http://schemas.microsoft.com/office/drawing/2014/main" id="{2AA161B4-0435-3442-BB98-E9A32D548EF8}"/>
              </a:ext>
            </a:extLst>
          </p:cNvPr>
          <p:cNvPicPr>
            <a:picLocks noChangeAspect="1"/>
          </p:cNvPicPr>
          <p:nvPr/>
        </p:nvPicPr>
        <p:blipFill>
          <a:blip r:embed="rId7"/>
          <a:stretch>
            <a:fillRect/>
          </a:stretch>
        </p:blipFill>
        <p:spPr>
          <a:xfrm>
            <a:off x="19" y="1441450"/>
            <a:ext cx="12191981" cy="4631101"/>
          </a:xfrm>
          <a:prstGeom prst="rect">
            <a:avLst/>
          </a:prstGeom>
        </p:spPr>
      </p:pic>
    </p:spTree>
    <p:extLst>
      <p:ext uri="{BB962C8B-B14F-4D97-AF65-F5344CB8AC3E}">
        <p14:creationId xmlns:p14="http://schemas.microsoft.com/office/powerpoint/2010/main" val="761429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3">
            <a:alphaModFix amt="30000"/>
          </a:blip>
          <a:srcRect t="3441" b="12290"/>
          <a:stretch/>
        </p:blipFill>
        <p:spPr>
          <a:xfrm>
            <a:off x="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785812" y="700975"/>
            <a:ext cx="3529013" cy="740476"/>
          </a:xfrm>
          <a:prstGeom prst="rect">
            <a:avLst/>
          </a:prstGeom>
        </p:spPr>
        <p:txBody>
          <a:bodyPr vert="horz" lIns="91440" tIns="45720" rIns="91440" bIns="45720" rtlCol="0">
            <a:normAutofit/>
          </a:bodyPr>
          <a:lstStyle/>
          <a:p>
            <a:pPr marL="57150" defTabSz="914400">
              <a:lnSpc>
                <a:spcPct val="90000"/>
              </a:lnSpc>
              <a:spcAft>
                <a:spcPts val="600"/>
              </a:spcAft>
            </a:pPr>
            <a:r>
              <a:rPr lang="en-US" sz="2000" dirty="0"/>
              <a:t>Agile</a:t>
            </a:r>
          </a:p>
        </p:txBody>
      </p:sp>
      <p:pic>
        <p:nvPicPr>
          <p:cNvPr id="8" name="Picture 7" descr="Diagram&#10;&#10;Description automatically generated">
            <a:extLst>
              <a:ext uri="{FF2B5EF4-FFF2-40B4-BE49-F238E27FC236}">
                <a16:creationId xmlns:a16="http://schemas.microsoft.com/office/drawing/2014/main" id="{45144ACA-64BB-7044-B96F-7DD5995D3D9D}"/>
              </a:ext>
            </a:extLst>
          </p:cNvPr>
          <p:cNvPicPr>
            <a:picLocks noChangeAspect="1"/>
          </p:cNvPicPr>
          <p:nvPr/>
        </p:nvPicPr>
        <p:blipFill>
          <a:blip r:embed="rId4"/>
          <a:stretch>
            <a:fillRect/>
          </a:stretch>
        </p:blipFill>
        <p:spPr>
          <a:xfrm>
            <a:off x="958856" y="1402873"/>
            <a:ext cx="7294546" cy="4715585"/>
          </a:xfrm>
          <a:prstGeom prst="rect">
            <a:avLst/>
          </a:prstGeom>
        </p:spPr>
      </p:pic>
    </p:spTree>
    <p:extLst>
      <p:ext uri="{BB962C8B-B14F-4D97-AF65-F5344CB8AC3E}">
        <p14:creationId xmlns:p14="http://schemas.microsoft.com/office/powerpoint/2010/main" val="826703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4">
            <a:alphaModFix amt="30000"/>
          </a:blip>
          <a:srcRect t="3441" b="12290"/>
          <a:stretch/>
        </p:blipFill>
        <p:spPr>
          <a:xfrm>
            <a:off x="2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785812" y="700975"/>
            <a:ext cx="6478588" cy="740476"/>
          </a:xfrm>
          <a:prstGeom prst="rect">
            <a:avLst/>
          </a:prstGeom>
        </p:spPr>
        <p:txBody>
          <a:bodyPr vert="horz" lIns="91440" tIns="45720" rIns="91440" bIns="45720" rtlCol="0">
            <a:normAutofit lnSpcReduction="10000"/>
          </a:bodyPr>
          <a:lstStyle/>
          <a:p>
            <a:pPr marL="57150" defTabSz="914400">
              <a:lnSpc>
                <a:spcPct val="90000"/>
              </a:lnSpc>
              <a:spcAft>
                <a:spcPts val="600"/>
              </a:spcAft>
            </a:pPr>
            <a:r>
              <a:rPr lang="en-US" sz="2400" b="1" dirty="0"/>
              <a:t>UI design tools and principles </a:t>
            </a:r>
          </a:p>
          <a:p>
            <a:pPr marL="57150" defTabSz="914400">
              <a:lnSpc>
                <a:spcPct val="90000"/>
              </a:lnSpc>
              <a:spcAft>
                <a:spcPts val="600"/>
              </a:spcAft>
            </a:pPr>
            <a:r>
              <a:rPr lang="en-US" sz="2000" dirty="0">
                <a:sym typeface="Wingdings" pitchFamily="2" charset="2"/>
              </a:rPr>
              <a:t>-- &gt; </a:t>
            </a:r>
            <a:r>
              <a:rPr lang="en-US" sz="2000" dirty="0"/>
              <a:t>used in our project </a:t>
            </a:r>
          </a:p>
        </p:txBody>
      </p:sp>
      <p:sp>
        <p:nvSpPr>
          <p:cNvPr id="9" name="TextBox 8">
            <a:extLst>
              <a:ext uri="{FF2B5EF4-FFF2-40B4-BE49-F238E27FC236}">
                <a16:creationId xmlns:a16="http://schemas.microsoft.com/office/drawing/2014/main" id="{602429A9-AB7A-C84F-8810-4B7C4F5C7784}"/>
              </a:ext>
            </a:extLst>
          </p:cNvPr>
          <p:cNvSpPr txBox="1"/>
          <p:nvPr/>
        </p:nvSpPr>
        <p:spPr>
          <a:xfrm>
            <a:off x="964899" y="1624183"/>
            <a:ext cx="6189434" cy="5078313"/>
          </a:xfrm>
          <a:prstGeom prst="rect">
            <a:avLst/>
          </a:prstGeom>
          <a:noFill/>
        </p:spPr>
        <p:txBody>
          <a:bodyPr wrap="square" rtlCol="0">
            <a:spAutoFit/>
          </a:bodyPr>
          <a:lstStyle/>
          <a:p>
            <a:endParaRPr lang="en-GB" dirty="0"/>
          </a:p>
          <a:p>
            <a:r>
              <a:rPr lang="en-GB" b="1" dirty="0"/>
              <a:t>Principles</a:t>
            </a:r>
          </a:p>
          <a:p>
            <a:pPr marL="285750" indent="-285750">
              <a:buFont typeface="Arial" panose="020B0604020202020204" pitchFamily="34" charset="0"/>
              <a:buChar char="•"/>
            </a:pPr>
            <a:r>
              <a:rPr lang="en-GB" dirty="0"/>
              <a:t>10 usability Heuristics principles ( next slide )</a:t>
            </a:r>
          </a:p>
          <a:p>
            <a:pPr marL="285750" indent="-285750">
              <a:buFont typeface="Arial" panose="020B0604020202020204" pitchFamily="34" charset="0"/>
              <a:buChar char="•"/>
            </a:pPr>
            <a:r>
              <a:rPr lang="en-GB" dirty="0"/>
              <a:t>Gestalt principles ( symmetry, similarity, proximity, continuity, focal point ). </a:t>
            </a:r>
          </a:p>
          <a:p>
            <a:pPr marL="285750" indent="-285750">
              <a:buFont typeface="Arial" panose="020B0604020202020204" pitchFamily="34" charset="0"/>
              <a:buChar char="•"/>
            </a:pPr>
            <a:endParaRPr lang="en-GB" dirty="0"/>
          </a:p>
          <a:p>
            <a:r>
              <a:rPr lang="en-GB" dirty="0"/>
              <a:t>--&gt; We choose not to do paper prototyping </a:t>
            </a:r>
          </a:p>
          <a:p>
            <a:r>
              <a:rPr lang="en-GB" dirty="0"/>
              <a:t>( Figma, Marvel pop etc).    </a:t>
            </a:r>
          </a:p>
          <a:p>
            <a:pPr marL="285750" indent="-285750">
              <a:buFont typeface="Arial" panose="020B0604020202020204" pitchFamily="34" charset="0"/>
              <a:buChar char="•"/>
            </a:pPr>
            <a:endParaRPr lang="en-GB" dirty="0"/>
          </a:p>
          <a:p>
            <a:endParaRPr lang="en-GB" dirty="0"/>
          </a:p>
          <a:p>
            <a:endParaRPr lang="en-GB" dirty="0"/>
          </a:p>
          <a:p>
            <a:r>
              <a:rPr lang="en-GB" b="1" dirty="0"/>
              <a:t>Testing</a:t>
            </a:r>
          </a:p>
          <a:p>
            <a:pPr marL="285750" indent="-285750">
              <a:buFont typeface="Arial" panose="020B0604020202020204" pitchFamily="34" charset="0"/>
              <a:buChar char="•"/>
            </a:pPr>
            <a:r>
              <a:rPr lang="en-GB" dirty="0"/>
              <a:t>Testing techniques ( UX test – feedback from different users )</a:t>
            </a:r>
          </a:p>
          <a:p>
            <a:pPr marL="285750" indent="-285750">
              <a:buFont typeface="Arial" panose="020B0604020202020204" pitchFamily="34" charset="0"/>
              <a:buChar char="•"/>
            </a:pPr>
            <a:endParaRPr lang="en-GB" dirty="0"/>
          </a:p>
          <a:p>
            <a:r>
              <a:rPr lang="en-GB" dirty="0"/>
              <a:t>--&gt; We choose not to do think aloud testing</a:t>
            </a:r>
          </a:p>
          <a:p>
            <a:endParaRPr lang="en-GB"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752235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4">
            <a:alphaModFix amt="30000"/>
          </a:blip>
          <a:srcRect t="3441" b="12290"/>
          <a:stretch/>
        </p:blipFill>
        <p:spPr>
          <a:xfrm>
            <a:off x="20" y="10"/>
            <a:ext cx="12191980" cy="6857990"/>
          </a:xfrm>
          <a:prstGeom prst="rect">
            <a:avLst/>
          </a:prstGeom>
        </p:spPr>
      </p:pic>
      <p:sp>
        <p:nvSpPr>
          <p:cNvPr id="3" name="TextBox 2">
            <a:extLst>
              <a:ext uri="{FF2B5EF4-FFF2-40B4-BE49-F238E27FC236}">
                <a16:creationId xmlns:a16="http://schemas.microsoft.com/office/drawing/2014/main" id="{DC04FB39-EA32-954E-8D0B-C9EF9283AC34}"/>
              </a:ext>
            </a:extLst>
          </p:cNvPr>
          <p:cNvSpPr txBox="1"/>
          <p:nvPr/>
        </p:nvSpPr>
        <p:spPr>
          <a:xfrm>
            <a:off x="670560" y="812356"/>
            <a:ext cx="3383280" cy="461665"/>
          </a:xfrm>
          <a:prstGeom prst="rect">
            <a:avLst/>
          </a:prstGeom>
          <a:noFill/>
        </p:spPr>
        <p:txBody>
          <a:bodyPr wrap="square" rtlCol="0">
            <a:spAutoFit/>
          </a:bodyPr>
          <a:lstStyle/>
          <a:p>
            <a:r>
              <a:rPr lang="en-DK" sz="2400" b="1" dirty="0"/>
              <a:t>User Interface focus:</a:t>
            </a:r>
          </a:p>
        </p:txBody>
      </p:sp>
      <p:pic>
        <p:nvPicPr>
          <p:cNvPr id="5" name="Picture 4" descr="Graphical user interface&#10;&#10;Description automatically generated">
            <a:extLst>
              <a:ext uri="{FF2B5EF4-FFF2-40B4-BE49-F238E27FC236}">
                <a16:creationId xmlns:a16="http://schemas.microsoft.com/office/drawing/2014/main" id="{51F41CBD-32C2-094A-A22D-4C5789A7F0DB}"/>
              </a:ext>
            </a:extLst>
          </p:cNvPr>
          <p:cNvPicPr>
            <a:picLocks noChangeAspect="1"/>
          </p:cNvPicPr>
          <p:nvPr/>
        </p:nvPicPr>
        <p:blipFill>
          <a:blip r:embed="rId5"/>
          <a:stretch>
            <a:fillRect/>
          </a:stretch>
        </p:blipFill>
        <p:spPr>
          <a:xfrm>
            <a:off x="3810000" y="1676400"/>
            <a:ext cx="8013801" cy="4369244"/>
          </a:xfrm>
          <a:prstGeom prst="rect">
            <a:avLst/>
          </a:prstGeom>
        </p:spPr>
      </p:pic>
      <p:sp>
        <p:nvSpPr>
          <p:cNvPr id="8" name="TextBox 7">
            <a:extLst>
              <a:ext uri="{FF2B5EF4-FFF2-40B4-BE49-F238E27FC236}">
                <a16:creationId xmlns:a16="http://schemas.microsoft.com/office/drawing/2014/main" id="{6E13EF9A-CC6C-104B-B31E-F6ABC3410A97}"/>
              </a:ext>
            </a:extLst>
          </p:cNvPr>
          <p:cNvSpPr txBox="1"/>
          <p:nvPr/>
        </p:nvSpPr>
        <p:spPr>
          <a:xfrm>
            <a:off x="655320" y="1676400"/>
            <a:ext cx="3154680" cy="5355312"/>
          </a:xfrm>
          <a:prstGeom prst="rect">
            <a:avLst/>
          </a:prstGeom>
          <a:noFill/>
        </p:spPr>
        <p:txBody>
          <a:bodyPr wrap="square" rtlCol="0">
            <a:spAutoFit/>
          </a:bodyPr>
          <a:lstStyle/>
          <a:p>
            <a:pPr marL="285750" indent="-285750">
              <a:buFont typeface="Arial" panose="020B0604020202020204" pitchFamily="34" charset="0"/>
              <a:buChar char="•"/>
            </a:pPr>
            <a:r>
              <a:rPr lang="da-DK" dirty="0"/>
              <a:t>Clean &amp; functionel design</a:t>
            </a:r>
          </a:p>
          <a:p>
            <a:pPr marL="285750" indent="-285750">
              <a:buFont typeface="Arial" panose="020B0604020202020204" pitchFamily="34" charset="0"/>
              <a:buChar char="•"/>
            </a:pPr>
            <a:endParaRPr lang="da-DK" dirty="0"/>
          </a:p>
          <a:p>
            <a:pPr marL="285750" indent="-285750">
              <a:buFont typeface="Arial" panose="020B0604020202020204" pitchFamily="34" charset="0"/>
              <a:buChar char="•"/>
            </a:pPr>
            <a:r>
              <a:rPr lang="da-DK" dirty="0"/>
              <a:t>Visual appealing</a:t>
            </a:r>
          </a:p>
          <a:p>
            <a:endParaRPr lang="da-DK" dirty="0"/>
          </a:p>
          <a:p>
            <a:pPr marL="285750" indent="-285750">
              <a:buFont typeface="Arial" panose="020B0604020202020204" pitchFamily="34" charset="0"/>
              <a:buChar char="•"/>
            </a:pPr>
            <a:r>
              <a:rPr lang="da-DK" dirty="0"/>
              <a:t>Easy to navigate</a:t>
            </a:r>
          </a:p>
          <a:p>
            <a:endParaRPr lang="da-DK" dirty="0"/>
          </a:p>
          <a:p>
            <a:pPr marL="285750" indent="-285750">
              <a:buFont typeface="Arial" panose="020B0604020202020204" pitchFamily="34" charset="0"/>
              <a:buChar char="•"/>
            </a:pPr>
            <a:r>
              <a:rPr lang="da-DK" dirty="0"/>
              <a:t>Consistency  and standards between webpages</a:t>
            </a:r>
          </a:p>
          <a:p>
            <a:endParaRPr lang="da-DK" dirty="0"/>
          </a:p>
          <a:p>
            <a:pPr marL="285750" indent="-285750">
              <a:buFont typeface="Arial" panose="020B0604020202020204" pitchFamily="34" charset="0"/>
              <a:buChar char="•"/>
            </a:pPr>
            <a:r>
              <a:rPr lang="da-DK" dirty="0"/>
              <a:t>Personal experience by login and customized account</a:t>
            </a:r>
            <a:r>
              <a:rPr lang="en-GB" dirty="0"/>
              <a:t>	</a:t>
            </a:r>
          </a:p>
          <a:p>
            <a:pPr marL="285750" indent="-285750">
              <a:buFont typeface="Arial" panose="020B0604020202020204" pitchFamily="34" charset="0"/>
              <a:buChar char="•"/>
            </a:pPr>
            <a:endParaRPr lang="en-DK" dirty="0"/>
          </a:p>
          <a:p>
            <a:pPr marL="285750" indent="-285750">
              <a:buFont typeface="Arial" panose="020B0604020202020204" pitchFamily="34" charset="0"/>
              <a:buChar char="•"/>
            </a:pPr>
            <a:r>
              <a:rPr lang="da-DK" dirty="0"/>
              <a:t>Error preventing and security</a:t>
            </a:r>
            <a:endParaRPr lang="en-DK" dirty="0"/>
          </a:p>
          <a:p>
            <a:endParaRPr lang="en-DK" dirty="0"/>
          </a:p>
          <a:p>
            <a:pPr marL="285750" indent="-285750">
              <a:buFont typeface="Arial" panose="020B0604020202020204" pitchFamily="34" charset="0"/>
              <a:buChar char="•"/>
            </a:pPr>
            <a:endParaRPr lang="en-DK" dirty="0"/>
          </a:p>
        </p:txBody>
      </p:sp>
    </p:spTree>
    <p:extLst>
      <p:ext uri="{BB962C8B-B14F-4D97-AF65-F5344CB8AC3E}">
        <p14:creationId xmlns:p14="http://schemas.microsoft.com/office/powerpoint/2010/main" val="853979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4">
            <a:alphaModFix amt="30000"/>
          </a:blip>
          <a:srcRect t="3441" b="12290"/>
          <a:stretch/>
        </p:blipFill>
        <p:spPr>
          <a:xfrm>
            <a:off x="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785812" y="700975"/>
            <a:ext cx="3529013" cy="740476"/>
          </a:xfrm>
          <a:prstGeom prst="rect">
            <a:avLst/>
          </a:prstGeom>
        </p:spPr>
        <p:txBody>
          <a:bodyPr vert="horz" lIns="91440" tIns="45720" rIns="91440" bIns="45720" rtlCol="0">
            <a:normAutofit/>
          </a:bodyPr>
          <a:lstStyle/>
          <a:p>
            <a:pPr marL="57150" defTabSz="914400">
              <a:lnSpc>
                <a:spcPct val="90000"/>
              </a:lnSpc>
              <a:spcAft>
                <a:spcPts val="600"/>
              </a:spcAft>
            </a:pPr>
            <a:r>
              <a:rPr lang="en-US" sz="2400" dirty="0"/>
              <a:t>The project plan.</a:t>
            </a:r>
          </a:p>
        </p:txBody>
      </p:sp>
      <p:sp>
        <p:nvSpPr>
          <p:cNvPr id="2" name="TextBox 1">
            <a:extLst>
              <a:ext uri="{FF2B5EF4-FFF2-40B4-BE49-F238E27FC236}">
                <a16:creationId xmlns:a16="http://schemas.microsoft.com/office/drawing/2014/main" id="{F4FB3D09-6AA1-4C40-8194-A017746DB660}"/>
              </a:ext>
            </a:extLst>
          </p:cNvPr>
          <p:cNvSpPr txBox="1"/>
          <p:nvPr/>
        </p:nvSpPr>
        <p:spPr>
          <a:xfrm>
            <a:off x="992777" y="1715589"/>
            <a:ext cx="5329646" cy="1569660"/>
          </a:xfrm>
          <a:prstGeom prst="rect">
            <a:avLst/>
          </a:prstGeom>
          <a:noFill/>
        </p:spPr>
        <p:txBody>
          <a:bodyPr wrap="square" rtlCol="0">
            <a:spAutoFit/>
          </a:bodyPr>
          <a:lstStyle/>
          <a:p>
            <a:r>
              <a:rPr lang="en-DK" sz="2400" dirty="0"/>
              <a:t>Keywords:</a:t>
            </a:r>
          </a:p>
          <a:p>
            <a:endParaRPr lang="en-DK" sz="2400" dirty="0"/>
          </a:p>
          <a:p>
            <a:pPr marL="285750" indent="-285750">
              <a:buFont typeface="Arial" panose="020B0604020202020204" pitchFamily="34" charset="0"/>
              <a:buChar char="•"/>
            </a:pPr>
            <a:r>
              <a:rPr lang="en-DK" sz="2400" dirty="0"/>
              <a:t>Agile</a:t>
            </a:r>
          </a:p>
          <a:p>
            <a:pPr marL="285750" indent="-285750">
              <a:buFont typeface="Arial" panose="020B0604020202020204" pitchFamily="34" charset="0"/>
              <a:buChar char="•"/>
            </a:pPr>
            <a:r>
              <a:rPr lang="en-DK" sz="2400" dirty="0"/>
              <a:t>Iterations</a:t>
            </a:r>
          </a:p>
        </p:txBody>
      </p:sp>
    </p:spTree>
    <p:extLst>
      <p:ext uri="{BB962C8B-B14F-4D97-AF65-F5344CB8AC3E}">
        <p14:creationId xmlns:p14="http://schemas.microsoft.com/office/powerpoint/2010/main" val="374628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3">
            <a:alphaModFix amt="30000"/>
          </a:blip>
          <a:srcRect t="3441" b="12290"/>
          <a:stretch/>
        </p:blipFill>
        <p:spPr>
          <a:xfrm>
            <a:off x="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785812" y="700975"/>
            <a:ext cx="3529013" cy="740476"/>
          </a:xfrm>
          <a:prstGeom prst="rect">
            <a:avLst/>
          </a:prstGeom>
        </p:spPr>
        <p:txBody>
          <a:bodyPr vert="horz" lIns="91440" tIns="45720" rIns="91440" bIns="45720" rtlCol="0">
            <a:normAutofit/>
          </a:bodyPr>
          <a:lstStyle/>
          <a:p>
            <a:pPr marL="57150" defTabSz="914400">
              <a:lnSpc>
                <a:spcPct val="90000"/>
              </a:lnSpc>
              <a:spcAft>
                <a:spcPts val="600"/>
              </a:spcAft>
            </a:pPr>
            <a:r>
              <a:rPr lang="en-US" sz="2000" dirty="0"/>
              <a:t>Analysis</a:t>
            </a:r>
          </a:p>
        </p:txBody>
      </p:sp>
      <p:sp>
        <p:nvSpPr>
          <p:cNvPr id="9" name="TextBox 8">
            <a:extLst>
              <a:ext uri="{FF2B5EF4-FFF2-40B4-BE49-F238E27FC236}">
                <a16:creationId xmlns:a16="http://schemas.microsoft.com/office/drawing/2014/main" id="{602429A9-AB7A-C84F-8810-4B7C4F5C7784}"/>
              </a:ext>
            </a:extLst>
          </p:cNvPr>
          <p:cNvSpPr txBox="1"/>
          <p:nvPr/>
        </p:nvSpPr>
        <p:spPr>
          <a:xfrm>
            <a:off x="998765" y="1564401"/>
            <a:ext cx="8077502" cy="5632311"/>
          </a:xfrm>
          <a:prstGeom prst="rect">
            <a:avLst/>
          </a:prstGeom>
          <a:noFill/>
        </p:spPr>
        <p:txBody>
          <a:bodyPr wrap="square" rtlCol="0">
            <a:spAutoFit/>
          </a:bodyPr>
          <a:lstStyle/>
          <a:p>
            <a:r>
              <a:rPr lang="en-GB" dirty="0"/>
              <a:t>1. Project description – What is the Task? </a:t>
            </a:r>
          </a:p>
          <a:p>
            <a:pPr marL="285750" indent="-285750">
              <a:buFont typeface="Arial" panose="020B0604020202020204" pitchFamily="34" charset="0"/>
              <a:buChar char="•"/>
            </a:pPr>
            <a:endParaRPr lang="en-GB" dirty="0"/>
          </a:p>
          <a:p>
            <a:r>
              <a:rPr lang="en-GB" dirty="0"/>
              <a:t>2. Examination of the project, feasibility study, brainstorming.</a:t>
            </a:r>
          </a:p>
          <a:p>
            <a:endParaRPr lang="en-GB" dirty="0"/>
          </a:p>
          <a:p>
            <a:r>
              <a:rPr lang="en-GB" dirty="0"/>
              <a:t>3. Customer examination, WH questions, brainstorm,  demand analysis. </a:t>
            </a:r>
          </a:p>
          <a:p>
            <a:pPr marL="285750" indent="-285750">
              <a:buFont typeface="Arial" panose="020B0604020202020204" pitchFamily="34" charset="0"/>
              <a:buChar char="•"/>
            </a:pPr>
            <a:endParaRPr lang="en-GB" dirty="0"/>
          </a:p>
          <a:p>
            <a:r>
              <a:rPr lang="en-GB" dirty="0"/>
              <a:t>4. Group meeting, expectations alignment, </a:t>
            </a:r>
          </a:p>
          <a:p>
            <a:r>
              <a:rPr lang="en-GB" dirty="0"/>
              <a:t>    brainstorming customer needs.</a:t>
            </a:r>
          </a:p>
          <a:p>
            <a:endParaRPr lang="en-GB" dirty="0"/>
          </a:p>
          <a:p>
            <a:r>
              <a:rPr lang="en-GB" dirty="0"/>
              <a:t>5. Put ideas on paper.</a:t>
            </a:r>
          </a:p>
          <a:p>
            <a:endParaRPr lang="en-GB" dirty="0"/>
          </a:p>
          <a:p>
            <a:r>
              <a:rPr lang="en-GB" dirty="0"/>
              <a:t>6. Analysis: </a:t>
            </a:r>
          </a:p>
          <a:p>
            <a:pPr marL="285750" indent="-285750">
              <a:buFont typeface="Wingdings" pitchFamily="2" charset="2"/>
              <a:buChar char="Ø"/>
            </a:pPr>
            <a:r>
              <a:rPr lang="en-DK" dirty="0"/>
              <a:t>Risk analyse</a:t>
            </a:r>
          </a:p>
          <a:p>
            <a:pPr marL="285750" indent="-285750">
              <a:buFont typeface="Wingdings" pitchFamily="2" charset="2"/>
              <a:buChar char="Ø"/>
            </a:pPr>
            <a:r>
              <a:rPr lang="en-DK" dirty="0"/>
              <a:t>Interessent analyse, </a:t>
            </a:r>
          </a:p>
          <a:p>
            <a:pPr marL="285750" indent="-285750">
              <a:buFont typeface="Wingdings" pitchFamily="2" charset="2"/>
              <a:buChar char="Ø"/>
            </a:pPr>
            <a:r>
              <a:rPr lang="en-DK" dirty="0"/>
              <a:t>SWOT analyse, </a:t>
            </a:r>
          </a:p>
          <a:p>
            <a:pPr marL="285750" indent="-285750">
              <a:buFont typeface="Wingdings" pitchFamily="2" charset="2"/>
              <a:buChar char="Ø"/>
            </a:pPr>
            <a:r>
              <a:rPr lang="en-DK" dirty="0"/>
              <a:t>“ The critical path “ ( which top criterias risk delaying the project).</a:t>
            </a:r>
          </a:p>
          <a:p>
            <a:endParaRPr lang="en-DK" dirty="0"/>
          </a:p>
          <a:p>
            <a:r>
              <a:rPr lang="en-DK" dirty="0"/>
              <a:t>7. Time schedule for the project.</a:t>
            </a:r>
          </a:p>
          <a:p>
            <a:endParaRPr lang="en-DK" dirty="0"/>
          </a:p>
          <a:p>
            <a:endParaRPr lang="en-DK" dirty="0"/>
          </a:p>
        </p:txBody>
      </p:sp>
    </p:spTree>
    <p:extLst>
      <p:ext uri="{BB962C8B-B14F-4D97-AF65-F5344CB8AC3E}">
        <p14:creationId xmlns:p14="http://schemas.microsoft.com/office/powerpoint/2010/main" val="2921711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4">
            <a:alphaModFix amt="30000"/>
          </a:blip>
          <a:srcRect t="3441" b="12290"/>
          <a:stretch/>
        </p:blipFill>
        <p:spPr>
          <a:xfrm>
            <a:off x="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785812" y="700975"/>
            <a:ext cx="3529013" cy="740476"/>
          </a:xfrm>
          <a:prstGeom prst="rect">
            <a:avLst/>
          </a:prstGeom>
        </p:spPr>
        <p:txBody>
          <a:bodyPr vert="horz" lIns="91440" tIns="45720" rIns="91440" bIns="45720" rtlCol="0">
            <a:normAutofit/>
          </a:bodyPr>
          <a:lstStyle/>
          <a:p>
            <a:pPr marL="57150" defTabSz="914400">
              <a:lnSpc>
                <a:spcPct val="90000"/>
              </a:lnSpc>
              <a:spcAft>
                <a:spcPts val="600"/>
              </a:spcAft>
            </a:pPr>
            <a:r>
              <a:rPr lang="en-US" sz="2000" dirty="0"/>
              <a:t>Planning</a:t>
            </a:r>
          </a:p>
        </p:txBody>
      </p:sp>
      <p:sp>
        <p:nvSpPr>
          <p:cNvPr id="9" name="TextBox 8">
            <a:extLst>
              <a:ext uri="{FF2B5EF4-FFF2-40B4-BE49-F238E27FC236}">
                <a16:creationId xmlns:a16="http://schemas.microsoft.com/office/drawing/2014/main" id="{602429A9-AB7A-C84F-8810-4B7C4F5C7784}"/>
              </a:ext>
            </a:extLst>
          </p:cNvPr>
          <p:cNvSpPr txBox="1"/>
          <p:nvPr/>
        </p:nvSpPr>
        <p:spPr>
          <a:xfrm>
            <a:off x="998765" y="1564401"/>
            <a:ext cx="5767756" cy="2862322"/>
          </a:xfrm>
          <a:prstGeom prst="rect">
            <a:avLst/>
          </a:prstGeom>
          <a:noFill/>
        </p:spPr>
        <p:txBody>
          <a:bodyPr wrap="square" rtlCol="0">
            <a:spAutoFit/>
          </a:bodyPr>
          <a:lstStyle/>
          <a:p>
            <a:pPr marL="285750" indent="-285750">
              <a:buFont typeface="Arial" panose="020B0604020202020204" pitchFamily="34" charset="0"/>
              <a:buChar char="•"/>
            </a:pPr>
            <a:r>
              <a:rPr lang="en-DK" dirty="0"/>
              <a:t>Time schedule for iteration</a:t>
            </a:r>
          </a:p>
          <a:p>
            <a:pPr marL="285750" indent="-285750">
              <a:buFont typeface="Arial" panose="020B0604020202020204" pitchFamily="34" charset="0"/>
              <a:buChar char="•"/>
            </a:pPr>
            <a:endParaRPr lang="en-DK" dirty="0"/>
          </a:p>
          <a:p>
            <a:pPr marL="285750" indent="-285750">
              <a:buFont typeface="Arial" panose="020B0604020202020204" pitchFamily="34" charset="0"/>
              <a:buChar char="•"/>
            </a:pPr>
            <a:r>
              <a:rPr lang="en-DK" dirty="0"/>
              <a:t>Define goal for this iteration. </a:t>
            </a:r>
          </a:p>
          <a:p>
            <a:pPr marL="285750" indent="-285750">
              <a:buFont typeface="Arial" panose="020B0604020202020204" pitchFamily="34" charset="0"/>
              <a:buChar char="•"/>
            </a:pPr>
            <a:endParaRPr lang="en-DK" dirty="0"/>
          </a:p>
          <a:p>
            <a:pPr marL="285750" indent="-285750">
              <a:buFont typeface="Arial" panose="020B0604020202020204" pitchFamily="34" charset="0"/>
              <a:buChar char="•"/>
            </a:pPr>
            <a:r>
              <a:rPr lang="en-DK" dirty="0"/>
              <a:t>Role distribution</a:t>
            </a:r>
          </a:p>
          <a:p>
            <a:endParaRPr lang="en-DK" dirty="0"/>
          </a:p>
          <a:p>
            <a:pPr marL="285750" indent="-285750">
              <a:buFont typeface="Arial" panose="020B0604020202020204" pitchFamily="34" charset="0"/>
              <a:buChar char="•"/>
            </a:pPr>
            <a:r>
              <a:rPr lang="en-DK" dirty="0"/>
              <a:t>Next iteration</a:t>
            </a:r>
          </a:p>
          <a:p>
            <a:pPr marL="285750" indent="-285750">
              <a:buFont typeface="Arial" panose="020B0604020202020204" pitchFamily="34" charset="0"/>
              <a:buChar char="•"/>
            </a:pPr>
            <a:endParaRPr lang="en-DK" dirty="0"/>
          </a:p>
          <a:p>
            <a:endParaRPr lang="en-DK" dirty="0"/>
          </a:p>
          <a:p>
            <a:endParaRPr lang="en-DK" dirty="0"/>
          </a:p>
        </p:txBody>
      </p:sp>
    </p:spTree>
    <p:extLst>
      <p:ext uri="{BB962C8B-B14F-4D97-AF65-F5344CB8AC3E}">
        <p14:creationId xmlns:p14="http://schemas.microsoft.com/office/powerpoint/2010/main" val="1888652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3">
            <a:alphaModFix amt="30000"/>
          </a:blip>
          <a:srcRect t="3441" b="12290"/>
          <a:stretch/>
        </p:blipFill>
        <p:spPr>
          <a:xfrm>
            <a:off x="0" y="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785812" y="700975"/>
            <a:ext cx="3529013" cy="740476"/>
          </a:xfrm>
          <a:prstGeom prst="rect">
            <a:avLst/>
          </a:prstGeom>
        </p:spPr>
        <p:txBody>
          <a:bodyPr vert="horz" lIns="91440" tIns="45720" rIns="91440" bIns="45720" rtlCol="0">
            <a:normAutofit/>
          </a:bodyPr>
          <a:lstStyle/>
          <a:p>
            <a:pPr marL="57150" defTabSz="914400">
              <a:lnSpc>
                <a:spcPct val="90000"/>
              </a:lnSpc>
              <a:spcAft>
                <a:spcPts val="600"/>
              </a:spcAft>
            </a:pPr>
            <a:r>
              <a:rPr lang="en-US" sz="2000" dirty="0"/>
              <a:t>Design</a:t>
            </a:r>
          </a:p>
        </p:txBody>
      </p:sp>
      <p:sp>
        <p:nvSpPr>
          <p:cNvPr id="2" name="TextBox 1">
            <a:extLst>
              <a:ext uri="{FF2B5EF4-FFF2-40B4-BE49-F238E27FC236}">
                <a16:creationId xmlns:a16="http://schemas.microsoft.com/office/drawing/2014/main" id="{B6F2C482-E29F-D44D-A52B-8CE037A7DC16}"/>
              </a:ext>
            </a:extLst>
          </p:cNvPr>
          <p:cNvSpPr txBox="1"/>
          <p:nvPr/>
        </p:nvSpPr>
        <p:spPr>
          <a:xfrm>
            <a:off x="948267" y="1574800"/>
            <a:ext cx="10134600" cy="2308324"/>
          </a:xfrm>
          <a:prstGeom prst="rect">
            <a:avLst/>
          </a:prstGeom>
          <a:noFill/>
        </p:spPr>
        <p:txBody>
          <a:bodyPr wrap="square" rtlCol="0">
            <a:spAutoFit/>
          </a:bodyPr>
          <a:lstStyle/>
          <a:p>
            <a:pPr marL="285750" indent="-285750">
              <a:buFont typeface="Arial" panose="020B0604020202020204" pitchFamily="34" charset="0"/>
              <a:buChar char="•"/>
            </a:pPr>
            <a:r>
              <a:rPr lang="en-GB" dirty="0"/>
              <a:t> UML</a:t>
            </a:r>
          </a:p>
          <a:p>
            <a:pPr marL="285750" indent="-285750">
              <a:buFont typeface="Arial" panose="020B0604020202020204" pitchFamily="34" charset="0"/>
              <a:buChar char="•"/>
            </a:pPr>
            <a:endParaRPr lang="en-GB" dirty="0"/>
          </a:p>
          <a:p>
            <a:pPr marL="342900" indent="-342900">
              <a:buFont typeface="Wingdings" pitchFamily="2" charset="2"/>
              <a:buChar char="Ø"/>
            </a:pPr>
            <a:r>
              <a:rPr lang="en-GB" dirty="0"/>
              <a:t>Use cases</a:t>
            </a:r>
          </a:p>
          <a:p>
            <a:pPr marL="342900" indent="-342900">
              <a:buFont typeface="Wingdings" pitchFamily="2" charset="2"/>
              <a:buChar char="Ø"/>
            </a:pPr>
            <a:r>
              <a:rPr lang="en-GB" dirty="0"/>
              <a:t>Domain model</a:t>
            </a:r>
          </a:p>
          <a:p>
            <a:pPr marL="342900" indent="-342900">
              <a:buFont typeface="Wingdings" pitchFamily="2" charset="2"/>
              <a:buChar char="Ø"/>
            </a:pPr>
            <a:r>
              <a:rPr lang="en-GB" dirty="0"/>
              <a:t>Class diagram</a:t>
            </a:r>
          </a:p>
          <a:p>
            <a:pPr marL="342900" indent="-342900">
              <a:buFont typeface="Wingdings" pitchFamily="2" charset="2"/>
              <a:buChar char="Ø"/>
            </a:pPr>
            <a:r>
              <a:rPr lang="en-GB" dirty="0"/>
              <a:t>Sequens diagram</a:t>
            </a:r>
          </a:p>
          <a:p>
            <a:pPr marL="285750" indent="-285750">
              <a:buFont typeface="Wingdings" pitchFamily="2" charset="2"/>
              <a:buChar char="Ø"/>
            </a:pPr>
            <a:r>
              <a:rPr lang="en-GB" dirty="0"/>
              <a:t> UI design ( Gestalt, Heuristics, 10 golden rule of UI )</a:t>
            </a:r>
          </a:p>
          <a:p>
            <a:pPr marL="285750" indent="-285750">
              <a:buFont typeface="Wingdings" pitchFamily="2" charset="2"/>
              <a:buChar char="Ø"/>
            </a:pPr>
            <a:r>
              <a:rPr lang="en-DK" dirty="0"/>
              <a:t> GRASP</a:t>
            </a:r>
          </a:p>
        </p:txBody>
      </p:sp>
    </p:spTree>
    <p:extLst>
      <p:ext uri="{BB962C8B-B14F-4D97-AF65-F5344CB8AC3E}">
        <p14:creationId xmlns:p14="http://schemas.microsoft.com/office/powerpoint/2010/main" val="1445849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3">
            <a:alphaModFix amt="30000"/>
          </a:blip>
          <a:srcRect t="3441" b="12290"/>
          <a:stretch/>
        </p:blipFill>
        <p:spPr>
          <a:xfrm>
            <a:off x="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785812" y="700975"/>
            <a:ext cx="3529013" cy="740476"/>
          </a:xfrm>
          <a:prstGeom prst="rect">
            <a:avLst/>
          </a:prstGeom>
        </p:spPr>
        <p:txBody>
          <a:bodyPr vert="horz" lIns="91440" tIns="45720" rIns="91440" bIns="45720" rtlCol="0">
            <a:normAutofit/>
          </a:bodyPr>
          <a:lstStyle/>
          <a:p>
            <a:pPr marL="57150" defTabSz="914400">
              <a:lnSpc>
                <a:spcPct val="90000"/>
              </a:lnSpc>
              <a:spcAft>
                <a:spcPts val="600"/>
              </a:spcAft>
            </a:pPr>
            <a:r>
              <a:rPr lang="en-US" sz="2000" dirty="0"/>
              <a:t>Testing</a:t>
            </a:r>
          </a:p>
        </p:txBody>
      </p:sp>
      <p:sp>
        <p:nvSpPr>
          <p:cNvPr id="9" name="TextBox 8">
            <a:extLst>
              <a:ext uri="{FF2B5EF4-FFF2-40B4-BE49-F238E27FC236}">
                <a16:creationId xmlns:a16="http://schemas.microsoft.com/office/drawing/2014/main" id="{602429A9-AB7A-C84F-8810-4B7C4F5C7784}"/>
              </a:ext>
            </a:extLst>
          </p:cNvPr>
          <p:cNvSpPr txBox="1"/>
          <p:nvPr/>
        </p:nvSpPr>
        <p:spPr>
          <a:xfrm>
            <a:off x="998765" y="1564401"/>
            <a:ext cx="5767756" cy="3139321"/>
          </a:xfrm>
          <a:prstGeom prst="rect">
            <a:avLst/>
          </a:prstGeom>
          <a:noFill/>
        </p:spPr>
        <p:txBody>
          <a:bodyPr wrap="square" rtlCol="0">
            <a:spAutoFit/>
          </a:bodyPr>
          <a:lstStyle/>
          <a:p>
            <a:pPr marL="285750" indent="-285750">
              <a:buFont typeface="Arial" panose="020B0604020202020204" pitchFamily="34" charset="0"/>
              <a:buChar char="•"/>
            </a:pPr>
            <a:r>
              <a:rPr lang="en-GB" dirty="0"/>
              <a:t>User testing ( Observing a user and/or extern tester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Junit testing</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Implementation testing</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Integration testing</a:t>
            </a:r>
          </a:p>
          <a:p>
            <a:endParaRPr lang="en-GB" dirty="0"/>
          </a:p>
          <a:p>
            <a:pPr marL="285750" indent="-285750">
              <a:buFont typeface="Arial" panose="020B0604020202020204" pitchFamily="34" charset="0"/>
              <a:buChar char="•"/>
            </a:pPr>
            <a:r>
              <a:rPr lang="en-GB" dirty="0"/>
              <a:t>Refactoring ( make adjustments to our code ).</a:t>
            </a:r>
          </a:p>
          <a:p>
            <a:endParaRPr lang="en-DK" dirty="0"/>
          </a:p>
        </p:txBody>
      </p:sp>
    </p:spTree>
    <p:extLst>
      <p:ext uri="{BB962C8B-B14F-4D97-AF65-F5344CB8AC3E}">
        <p14:creationId xmlns:p14="http://schemas.microsoft.com/office/powerpoint/2010/main" val="6337281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4" name="Rectangle 13">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ight bulb on green grass">
            <a:extLst>
              <a:ext uri="{FF2B5EF4-FFF2-40B4-BE49-F238E27FC236}">
                <a16:creationId xmlns:a16="http://schemas.microsoft.com/office/drawing/2014/main" id="{BB9858A4-95A5-4A16-8FF0-4E00E70847FA}"/>
              </a:ext>
            </a:extLst>
          </p:cNvPr>
          <p:cNvPicPr>
            <a:picLocks noChangeAspect="1"/>
          </p:cNvPicPr>
          <p:nvPr/>
        </p:nvPicPr>
        <p:blipFill rotWithShape="1">
          <a:blip r:embed="rId3">
            <a:alphaModFix amt="30000"/>
          </a:blip>
          <a:srcRect t="3441" b="12290"/>
          <a:stretch/>
        </p:blipFill>
        <p:spPr>
          <a:xfrm>
            <a:off x="0" y="10"/>
            <a:ext cx="12191980" cy="6857990"/>
          </a:xfrm>
          <a:prstGeom prst="rect">
            <a:avLst/>
          </a:prstGeom>
        </p:spPr>
      </p:pic>
      <p:sp>
        <p:nvSpPr>
          <p:cNvPr id="6" name="TextBox 5">
            <a:extLst>
              <a:ext uri="{FF2B5EF4-FFF2-40B4-BE49-F238E27FC236}">
                <a16:creationId xmlns:a16="http://schemas.microsoft.com/office/drawing/2014/main" id="{EAF1D358-49D5-F44B-A31C-358FDA9FFEBB}"/>
              </a:ext>
            </a:extLst>
          </p:cNvPr>
          <p:cNvSpPr txBox="1"/>
          <p:nvPr/>
        </p:nvSpPr>
        <p:spPr>
          <a:xfrm>
            <a:off x="785812" y="700975"/>
            <a:ext cx="3529013" cy="740476"/>
          </a:xfrm>
          <a:prstGeom prst="rect">
            <a:avLst/>
          </a:prstGeom>
        </p:spPr>
        <p:txBody>
          <a:bodyPr vert="horz" lIns="91440" tIns="45720" rIns="91440" bIns="45720" rtlCol="0">
            <a:normAutofit/>
          </a:bodyPr>
          <a:lstStyle/>
          <a:p>
            <a:pPr marL="57150" defTabSz="914400">
              <a:lnSpc>
                <a:spcPct val="90000"/>
              </a:lnSpc>
              <a:spcAft>
                <a:spcPts val="600"/>
              </a:spcAft>
            </a:pPr>
            <a:r>
              <a:rPr lang="en-US" sz="2000" dirty="0"/>
              <a:t>Deploy?</a:t>
            </a:r>
          </a:p>
        </p:txBody>
      </p:sp>
    </p:spTree>
    <p:extLst>
      <p:ext uri="{BB962C8B-B14F-4D97-AF65-F5344CB8AC3E}">
        <p14:creationId xmlns:p14="http://schemas.microsoft.com/office/powerpoint/2010/main" val="1201958920"/>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393</TotalTime>
  <Words>1021</Words>
  <Application>Microsoft Macintosh PowerPoint</Application>
  <PresentationFormat>Widescreen</PresentationFormat>
  <Paragraphs>134</Paragraphs>
  <Slides>13</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Century Gothic</vt:lpstr>
      <vt:lpstr>Wingdings</vt:lpstr>
      <vt:lpstr>Vapor Trail</vt:lpstr>
      <vt:lpstr>User interface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Ui project</dc:title>
  <dc:creator>Christopher Duran Nielsen</dc:creator>
  <cp:lastModifiedBy>Jeppe Thylstrup</cp:lastModifiedBy>
  <cp:revision>10</cp:revision>
  <dcterms:created xsi:type="dcterms:W3CDTF">2021-10-07T09:45:04Z</dcterms:created>
  <dcterms:modified xsi:type="dcterms:W3CDTF">2021-10-13T10:41:46Z</dcterms:modified>
</cp:coreProperties>
</file>